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3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7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629400" cy="1894362"/>
          </a:xfrm>
        </p:spPr>
        <p:txBody>
          <a:bodyPr>
            <a:normAutofit/>
          </a:bodyPr>
          <a:lstStyle/>
          <a:p>
            <a:r>
              <a:rPr lang="sr-Cyrl-RS" sz="36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Организовање активности за развој говора деце</a:t>
            </a:r>
            <a:br>
              <a:rPr lang="sr-Cyrl-RS" sz="36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36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до 3. године</a:t>
            </a:r>
            <a:endParaRPr lang="en-US" sz="36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610600" cy="6477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sr-Cyrl-RS" smtClean="0"/>
              <a:t>Поштовани и драги студенти,</a:t>
            </a:r>
          </a:p>
          <a:p>
            <a:pPr>
              <a:buNone/>
            </a:pPr>
            <a:r>
              <a:rPr lang="sr-Cyrl-RS" smtClean="0"/>
              <a:t>Ово је била последња презентација која би у уобичајеним условима пратила последње предавање у семестру.</a:t>
            </a:r>
          </a:p>
          <a:p>
            <a:pPr>
              <a:buNone/>
            </a:pPr>
            <a:r>
              <a:rPr lang="sr-Cyrl-RS" smtClean="0"/>
              <a:t>Будући да није било могућности да радите колоквијуме, на испиту ће бити и садржај који бисте иначе припремали за колоквијум – не брините, то је свакако мање-више и оно што бисте припремали за испит, само ће испит сада бити нешто детаљнији.</a:t>
            </a:r>
          </a:p>
          <a:p>
            <a:pPr>
              <a:buNone/>
            </a:pPr>
            <a:r>
              <a:rPr lang="sr-Cyrl-RS" smtClean="0"/>
              <a:t>Следеће недеље ћу вас подсетити на литературу која вам је потребна за полагање испита.</a:t>
            </a:r>
          </a:p>
          <a:p>
            <a:pPr>
              <a:buNone/>
            </a:pPr>
            <a:r>
              <a:rPr lang="sr-Cyrl-RS" smtClean="0"/>
              <a:t>Жао ми је што нисмо имали прилике да се боље упознамо и истински сарађујемо током семестра, али верујем да ће вам и саме презентације бити од помоћи у припремању испита.</a:t>
            </a:r>
          </a:p>
          <a:p>
            <a:pPr>
              <a:buNone/>
            </a:pPr>
            <a:r>
              <a:rPr lang="sr-Cyrl-RS" smtClean="0"/>
              <a:t>Пуно вас све поздрављам и желим успеха у предстојећим испитним роковима.</a:t>
            </a:r>
          </a:p>
          <a:p>
            <a:pPr>
              <a:buNone/>
            </a:pPr>
            <a:r>
              <a:rPr lang="sr-Cyrl-RS" smtClean="0"/>
              <a:t>Срдачан поздрав и будите вредни!</a:t>
            </a:r>
          </a:p>
          <a:p>
            <a:pPr algn="r">
              <a:buNone/>
            </a:pPr>
            <a:r>
              <a:rPr lang="sr-Cyrl-RS" smtClean="0"/>
              <a:t>Милена Зорић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81000"/>
            <a:ext cx="8458200" cy="6092952"/>
          </a:xfrm>
        </p:spPr>
        <p:txBody>
          <a:bodyPr/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Припрема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 за активности у подстицању развоја говора</a:t>
            </a:r>
          </a:p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Средина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одржавања активности</a:t>
            </a:r>
          </a:p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Материјал  и очигледна средства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потребна за активности у подстицању разоја говора</a:t>
            </a:r>
          </a:p>
          <a:p>
            <a:pPr>
              <a:buNone/>
            </a:pPr>
            <a:endParaRPr lang="sr-Cyrl-R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Припрема</a:t>
            </a: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763000" cy="5407152"/>
          </a:xfrm>
        </p:spPr>
        <p:txBody>
          <a:bodyPr/>
          <a:lstStyle/>
          <a:p>
            <a:pPr>
              <a:buNone/>
            </a:pPr>
            <a:r>
              <a:rPr lang="sr-Cyrl-RS" smtClean="0"/>
              <a:t>-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Одабир одговарајуће активности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Прилагођавање активности узрасту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Припрема очигледних средстава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- укључивати децу у највећој могућој мери (у зависности од узраста)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	- укључивати чланове породице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762000"/>
          </a:xfrm>
        </p:spPr>
        <p:txBody>
          <a:bodyPr/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Средина</a:t>
            </a: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483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b="1" smtClean="0"/>
              <a:t>1. Физички простор.</a:t>
            </a:r>
          </a:p>
          <a:p>
            <a:pPr>
              <a:buNone/>
            </a:pPr>
            <a:r>
              <a:rPr lang="sr-Cyrl-RS" sz="3200" smtClean="0"/>
              <a:t>Стварање безбедног простора за </a:t>
            </a:r>
          </a:p>
          <a:p>
            <a:pPr>
              <a:buNone/>
            </a:pPr>
            <a:r>
              <a:rPr lang="sr-Cyrl-RS" sz="3200" smtClean="0"/>
              <a:t>- кретање, </a:t>
            </a:r>
          </a:p>
          <a:p>
            <a:pPr>
              <a:buNone/>
            </a:pPr>
            <a:r>
              <a:rPr lang="sr-Cyrl-RS" sz="3200" smtClean="0"/>
              <a:t>- игру, </a:t>
            </a:r>
          </a:p>
          <a:p>
            <a:pPr>
              <a:buNone/>
            </a:pPr>
            <a:r>
              <a:rPr lang="sr-Cyrl-RS" sz="3200" smtClean="0"/>
              <a:t>- истраживање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763000" cy="6321552"/>
          </a:xfrm>
        </p:spPr>
        <p:txBody>
          <a:bodyPr/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2. Однос између детета и одраслих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посматрање,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слушање,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разумевање, 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благовремено одговарање на дететове потребе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постављање отворених питања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говорно праћење свега што дете ради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763000" cy="6245352"/>
          </a:xfrm>
        </p:spPr>
        <p:txBody>
          <a:bodyPr/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3. Однос између детета и вршњака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стварање простора за игре у већим или мањим групама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стварање прилика за заједничку игру (слагање слагалица, разгледање сликовница, цртање заједничког цртежа, слагање прибора за јело...)</a:t>
            </a:r>
          </a:p>
          <a:p>
            <a:pPr>
              <a:buNone/>
            </a:pP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686800" cy="6321552"/>
          </a:xfrm>
        </p:spPr>
        <p:txBody>
          <a:bodyPr/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4. Правила и дневни распоред активности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Флексибилан дневни распоред: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време за истраживање,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време за игру,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време за друге активности.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комбиновање динамичних и умирујућих активности</a:t>
            </a:r>
          </a:p>
          <a:p>
            <a:pPr>
              <a:buNone/>
            </a:pPr>
            <a:endParaRPr lang="sr-Cyrl-RS" sz="320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Стварање услова да се дете фокусира на активност – мирна и пријатна атмосфера са оптималном количином подстицаја.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763000" cy="6321552"/>
          </a:xfrm>
        </p:spPr>
        <p:txBody>
          <a:bodyPr/>
          <a:lstStyle/>
          <a:p>
            <a:pPr>
              <a:buNone/>
            </a:pPr>
            <a:r>
              <a:rPr lang="sr-Cyrl-RS" sz="3200" b="1" smtClean="0">
                <a:latin typeface="Times New Roman" pitchFamily="18" charset="0"/>
                <a:cs typeface="Times New Roman" pitchFamily="18" charset="0"/>
              </a:rPr>
              <a:t>5. Однос детета према предметима и материјалима са којима долази у контакт</a:t>
            </a:r>
            <a:endParaRPr lang="en-US" sz="32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Обезбеђивање развојно подстицајних играчака и материјала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Проширивање понуде играчака које подстичу различита интересовања, радозналост, истраживање...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Проширивање различитих материјала за обогаћивање сензорног искуства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/>
          </a:bodyPr>
          <a:lstStyle/>
          <a:p>
            <a:r>
              <a:rPr lang="sr-Cyrl-RS" sz="32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Материјал  и очигледна средства</a:t>
            </a:r>
            <a:endParaRPr lang="en-US" sz="320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066800"/>
            <a:ext cx="8763000" cy="5407152"/>
          </a:xfrm>
        </p:spPr>
        <p:txBody>
          <a:bodyPr/>
          <a:lstStyle/>
          <a:p>
            <a:pPr>
              <a:buNone/>
            </a:pPr>
            <a:r>
              <a:rPr lang="sr-Cyrl-RS" smtClean="0"/>
              <a:t>- </a:t>
            </a: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Излагање дечјих радова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Подстицаји у виду књига, сликовница, слика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Књига као играчка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Чаробна врећа, џак, кутија... – игре погађања и памћења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Врећа, џак, кутија... са средствима за игру и луткама које “путују” заједно са децом</a:t>
            </a:r>
          </a:p>
          <a:p>
            <a:pPr>
              <a:buNone/>
            </a:pPr>
            <a:r>
              <a:rPr lang="sr-Cyrl-RS" sz="3200" smtClean="0">
                <a:latin typeface="Times New Roman" pitchFamily="18" charset="0"/>
                <a:cs typeface="Times New Roman" pitchFamily="18" charset="0"/>
              </a:rPr>
              <a:t>- Лутке свих врста и облика и различитих намена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415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Организовање активности за развој говора деце до 3. године</vt:lpstr>
      <vt:lpstr>Slide 2</vt:lpstr>
      <vt:lpstr>Припрема</vt:lpstr>
      <vt:lpstr>Средина</vt:lpstr>
      <vt:lpstr>Slide 5</vt:lpstr>
      <vt:lpstr>Slide 6</vt:lpstr>
      <vt:lpstr>Slide 7</vt:lpstr>
      <vt:lpstr>Slide 8</vt:lpstr>
      <vt:lpstr>Материјал  и очигледна средства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Организовање активности за развој говора деце до 3. године</dc:title>
  <dc:creator>Milena</dc:creator>
  <cp:lastModifiedBy>a</cp:lastModifiedBy>
  <cp:revision>11</cp:revision>
  <dcterms:created xsi:type="dcterms:W3CDTF">2006-08-16T00:00:00Z</dcterms:created>
  <dcterms:modified xsi:type="dcterms:W3CDTF">2020-05-07T10:31:14Z</dcterms:modified>
</cp:coreProperties>
</file>